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7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47B"/>
    <a:srgbClr val="896179"/>
    <a:srgbClr val="E73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16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33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9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9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52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271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66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32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6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06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751F909-1840-4EAD-A974-D4F7A6A955FA}" type="datetimeFigureOut">
              <a:rPr lang="pl-PL" smtClean="0"/>
              <a:t>06.05.2020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DC1B784-7C60-4775-8C46-7AB04758C6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07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3F2D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559D45-315B-457A-9941-D7B0F322C9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Jan Paweł II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8AB5137-BCC3-4AB7-B436-843D01358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Patrycja Stepnowska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F3661CF-8A57-47DA-AA8A-F5350FD5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751" y="441286"/>
            <a:ext cx="3614231" cy="23151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4362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12D76-9E6B-4683-B388-D8445B4A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53735" cy="999611"/>
          </a:xfrm>
        </p:spPr>
        <p:txBody>
          <a:bodyPr/>
          <a:lstStyle/>
          <a:p>
            <a:r>
              <a:rPr lang="pl-PL" dirty="0"/>
              <a:t>Karol Wojtyła jako Papież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269A47-4FD5-4BAF-952A-89B37FB7D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9611"/>
            <a:ext cx="12192000" cy="5858389"/>
          </a:xfrm>
        </p:spPr>
        <p:txBody>
          <a:bodyPr>
            <a:normAutofit/>
          </a:bodyPr>
          <a:lstStyle/>
          <a:p>
            <a:r>
              <a:rPr lang="pl-PL" sz="2800" dirty="0"/>
              <a:t>16 października 1978 na zwołanym po śmierci Jana Pawła I drugim konklawe w ósmym głosowaniu kard. </a:t>
            </a:r>
            <a:r>
              <a:rPr lang="pl-PL" sz="2800" dirty="0">
                <a:solidFill>
                  <a:srgbClr val="FF0000"/>
                </a:solidFill>
              </a:rPr>
              <a:t>Karol Wojtyła </a:t>
            </a:r>
            <a:r>
              <a:rPr lang="pl-PL" sz="2800" dirty="0"/>
              <a:t>został wybrany na papieża i przybrał imię </a:t>
            </a:r>
            <a:r>
              <a:rPr lang="pl-PL" sz="2800" dirty="0">
                <a:solidFill>
                  <a:srgbClr val="FF0000"/>
                </a:solidFill>
              </a:rPr>
              <a:t>Jana Pawła II</a:t>
            </a:r>
            <a:r>
              <a:rPr lang="pl-PL" sz="2800" dirty="0"/>
              <a:t>. Według szacunków jego kandydaturę poparło 103 kardynałów na 111 głosujących. Wynik wyboru ogłoszono o godzinie 18:44. Formalna inauguracja pontyfikatu miała miejsce w trakcie mszy św. na placu św. Piotra 22 października 1978</a:t>
            </a:r>
            <a:r>
              <a:rPr lang="pl-PL" sz="2800" dirty="0">
                <a:solidFill>
                  <a:srgbClr val="FF0000"/>
                </a:solidFill>
              </a:rPr>
              <a:t>. Jan Paweł II</a:t>
            </a:r>
            <a:r>
              <a:rPr lang="pl-PL" sz="2800" dirty="0"/>
              <a:t> był pierwszym papieżem z Polski, jak również pierwszym po 455 latach (od czasu pontyfikatu Hadriana VI) biskupem Rzymu niebędącym Włochem oraz mając 58 lat, został wybrany najmłodszym papieżem od czasu wyboru Piusa IX w 1846, który w chwili wyboru miał 54 lata. Wielokrotnie sam przywoływał słowa wiersza „Słowiański Papież” Juliusza Słowackiego.</a:t>
            </a:r>
          </a:p>
        </p:txBody>
      </p:sp>
    </p:spTree>
    <p:extLst>
      <p:ext uri="{BB962C8B-B14F-4D97-AF65-F5344CB8AC3E}">
        <p14:creationId xmlns:p14="http://schemas.microsoft.com/office/powerpoint/2010/main" val="1479856144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6AA1FE1-5EEE-40C4-93A3-3DB750E63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6099" y="3856796"/>
            <a:ext cx="3502104" cy="2670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A781C27-732E-4CA1-AAF2-2E22A5368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850" y="714167"/>
            <a:ext cx="3603043" cy="22870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C4CEF5-30C7-447D-B18F-2CFC0080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19" y="334617"/>
            <a:ext cx="3046137" cy="3046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422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C3B3D-796C-46DD-89E5-C0C73EE3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40482" cy="800829"/>
          </a:xfrm>
        </p:spPr>
        <p:txBody>
          <a:bodyPr>
            <a:normAutofit fontScale="90000"/>
          </a:bodyPr>
          <a:lstStyle/>
          <a:p>
            <a:r>
              <a:rPr lang="pl-PL" dirty="0"/>
              <a:t>Zamachy na Jana Pawła II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460BDF-AA3B-408C-BA51-196B937AA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829"/>
            <a:ext cx="12192000" cy="6057171"/>
          </a:xfrm>
        </p:spPr>
        <p:txBody>
          <a:bodyPr/>
          <a:lstStyle/>
          <a:p>
            <a:r>
              <a:rPr lang="pl-PL" dirty="0"/>
              <a:t>13 maja 1981, podczas audiencji generalnej na placu św. Piotra w Rzymie o godzinie 17:19</a:t>
            </a:r>
            <a:r>
              <a:rPr lang="pl-PL" dirty="0">
                <a:solidFill>
                  <a:srgbClr val="FF0000"/>
                </a:solidFill>
              </a:rPr>
              <a:t>, Jan Paweł II </a:t>
            </a:r>
            <a:r>
              <a:rPr lang="pl-PL" dirty="0"/>
              <a:t>został postrzelony przez tureckiego zamachowca </a:t>
            </a:r>
            <a:r>
              <a:rPr lang="pl-PL" dirty="0" err="1"/>
              <a:t>Mehmeta</a:t>
            </a:r>
            <a:r>
              <a:rPr lang="pl-PL" dirty="0"/>
              <a:t> Alego </a:t>
            </a:r>
            <a:r>
              <a:rPr lang="pl-PL" dirty="0" err="1"/>
              <a:t>Ağcę</a:t>
            </a:r>
            <a:r>
              <a:rPr lang="pl-PL" dirty="0"/>
              <a:t>. Jak ustalili śledczy, chwilę wcześniej Ali </a:t>
            </a:r>
            <a:r>
              <a:rPr lang="pl-PL" dirty="0" err="1"/>
              <a:t>Ağca</a:t>
            </a:r>
            <a:r>
              <a:rPr lang="pl-PL" dirty="0"/>
              <a:t> mierzył w jego głowę, jednak </a:t>
            </a:r>
            <a:r>
              <a:rPr lang="pl-PL" dirty="0">
                <a:solidFill>
                  <a:srgbClr val="FF0000"/>
                </a:solidFill>
              </a:rPr>
              <a:t>Jan Paweł II </a:t>
            </a:r>
            <a:r>
              <a:rPr lang="pl-PL" dirty="0"/>
              <a:t>schylił się wtedy do małej dziewczynki (Sara Bartoli) i wziął ją na ręce. Zamachowiec opóźnił oddanie strzału prawdopodobnie dlatego, że dziewczynka, którą papież trzymał na rękach, lekko przysłoniła go, co uniemożliwiło zamachowcowi dokładne wycelowanie. Ranny papież osunął się w ramiona stojącego za nim sekretarza, Stanisława Dziwisza. Ochrona przewiozła </a:t>
            </a:r>
            <a:r>
              <a:rPr lang="pl-PL" dirty="0">
                <a:solidFill>
                  <a:srgbClr val="FF0000"/>
                </a:solidFill>
              </a:rPr>
              <a:t>Jana Pawła II </a:t>
            </a:r>
            <a:r>
              <a:rPr lang="pl-PL" dirty="0"/>
              <a:t>do polikliniki </a:t>
            </a:r>
            <a:r>
              <a:rPr lang="pl-PL" dirty="0" err="1"/>
              <a:t>Gemelli</a:t>
            </a:r>
            <a:r>
              <a:rPr lang="pl-PL" dirty="0"/>
              <a:t>, gdzie poddano papieża sześciogodzinnej operacji. </a:t>
            </a:r>
            <a:r>
              <a:rPr lang="pl-PL" dirty="0">
                <a:solidFill>
                  <a:srgbClr val="FF0000"/>
                </a:solidFill>
              </a:rPr>
              <a:t>Papież</a:t>
            </a:r>
            <a:r>
              <a:rPr lang="pl-PL" dirty="0"/>
              <a:t> wierzył, że swoje ocalenie nie zawdzięczał tylko szczęściu – wyraził to słowami: „Jedna ręka strzelała, a inna kierowała kulę”. Zamach miał miejsce 13 maja, podobnie jak pierwsze objawienie Matki Boskiej w </a:t>
            </a:r>
            <a:r>
              <a:rPr lang="pl-PL" dirty="0" err="1"/>
              <a:t>Fátimie</a:t>
            </a:r>
            <a:r>
              <a:rPr lang="pl-PL" dirty="0"/>
              <a:t> w 1917. Jan Paweł II spędził na rehabilitacji w szpitalu 22 dni. Później wielokrotnie cierpiał z powodu różnorodnych dolegliwości, będących następstwem postrzału.</a:t>
            </a:r>
          </a:p>
          <a:p>
            <a:endParaRPr lang="pl-PL" dirty="0"/>
          </a:p>
          <a:p>
            <a:r>
              <a:rPr lang="pl-PL" dirty="0"/>
              <a:t>Dokładnie rok później</a:t>
            </a:r>
            <a:r>
              <a:rPr lang="pl-PL" dirty="0">
                <a:solidFill>
                  <a:srgbClr val="FF0000"/>
                </a:solidFill>
              </a:rPr>
              <a:t> papież </a:t>
            </a:r>
            <a:r>
              <a:rPr lang="pl-PL" dirty="0"/>
              <a:t>udał się do Fatimy, by podziękować Niepokalanemu Sercu Maryi za uratowanie go od śmierci. Został wówczas zaatakowany bagnetem przez Juana </a:t>
            </a:r>
            <a:r>
              <a:rPr lang="pl-PL" dirty="0" err="1"/>
              <a:t>Maríę</a:t>
            </a:r>
            <a:r>
              <a:rPr lang="pl-PL" dirty="0"/>
              <a:t> </a:t>
            </a:r>
            <a:r>
              <a:rPr lang="pl-PL" dirty="0" err="1"/>
              <a:t>Fernándeza</a:t>
            </a:r>
            <a:r>
              <a:rPr lang="pl-PL" dirty="0"/>
              <a:t> y </a:t>
            </a:r>
            <a:r>
              <a:rPr lang="pl-PL" dirty="0" err="1"/>
              <a:t>Krohna</a:t>
            </a:r>
            <a:r>
              <a:rPr lang="pl-PL" dirty="0"/>
              <a:t>, lecz nie odniósł poważnych obrażeń.</a:t>
            </a:r>
          </a:p>
        </p:txBody>
      </p:sp>
    </p:spTree>
    <p:extLst>
      <p:ext uri="{BB962C8B-B14F-4D97-AF65-F5344CB8AC3E}">
        <p14:creationId xmlns:p14="http://schemas.microsoft.com/office/powerpoint/2010/main" val="7274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346A67C-55AB-40BB-B0FC-F02F9FF50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091" y="3735733"/>
            <a:ext cx="2505075" cy="1828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5F7D484-5EF1-46E8-9F1B-655DD2F1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870" y="943389"/>
            <a:ext cx="2581275" cy="1771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5F8A04B-2801-4FF1-BD30-937273D9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25" y="3961988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F1E93E9-14D9-4FA4-AEA8-5084D7B90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563" y="1104486"/>
            <a:ext cx="26289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6448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CC1C58-32E8-4F8B-9558-5D5C20E6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291195" cy="880342"/>
          </a:xfrm>
        </p:spPr>
        <p:txBody>
          <a:bodyPr/>
          <a:lstStyle/>
          <a:p>
            <a:r>
              <a:rPr lang="pl-PL" dirty="0"/>
              <a:t>Jubileusz Roku 2000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33C0B3-A667-453F-A522-F23DBAF1D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3913"/>
            <a:ext cx="12192000" cy="5864087"/>
          </a:xfrm>
        </p:spPr>
        <p:txBody>
          <a:bodyPr>
            <a:normAutofit/>
          </a:bodyPr>
          <a:lstStyle/>
          <a:p>
            <a:r>
              <a:rPr lang="pl-PL" sz="3200" dirty="0"/>
              <a:t>Od początku pontyfikatu planem </a:t>
            </a:r>
            <a:r>
              <a:rPr lang="pl-PL" sz="3200" dirty="0">
                <a:solidFill>
                  <a:srgbClr val="FF0000"/>
                </a:solidFill>
              </a:rPr>
              <a:t>papieża</a:t>
            </a:r>
            <a:r>
              <a:rPr lang="pl-PL" sz="3200" dirty="0"/>
              <a:t> było wprowadzić Kościół w nowe tysiąclecie. Z okazji roku milenijnego postanowił uczcić to wprowadzając obchody Roku Jubileuszowego. Obchody poprzedziły jedne z ważniejszych wydarzeń pontyfikatu pod względem dialogu z innymi religiami. W marcu 2000 </a:t>
            </a:r>
            <a:r>
              <a:rPr lang="pl-PL" sz="3200" dirty="0">
                <a:solidFill>
                  <a:srgbClr val="FF0000"/>
                </a:solidFill>
              </a:rPr>
              <a:t>papież</a:t>
            </a:r>
            <a:r>
              <a:rPr lang="pl-PL" sz="3200" dirty="0"/>
              <a:t> odbył pielgrzymkę do Ziemi Świętej i spotkał się w Jerozolimie z premierem Izraela Ehudem Barakiem. W trakcie pielgrzymki </a:t>
            </a:r>
            <a:r>
              <a:rPr lang="pl-PL" sz="3200" dirty="0">
                <a:solidFill>
                  <a:srgbClr val="FF0000"/>
                </a:solidFill>
              </a:rPr>
              <a:t>papież</a:t>
            </a:r>
            <a:r>
              <a:rPr lang="pl-PL" sz="3200" dirty="0"/>
              <a:t> odwiedził m.in. instytut Jad </a:t>
            </a:r>
            <a:r>
              <a:rPr lang="pl-PL" sz="3200" dirty="0" err="1"/>
              <a:t>Waszem</a:t>
            </a:r>
            <a:r>
              <a:rPr lang="pl-PL" sz="3200" dirty="0"/>
              <a:t>, poświęcony ofiarom Holocaustu, a także modlił się przy Ścianie Płaczu.</a:t>
            </a:r>
          </a:p>
        </p:txBody>
      </p:sp>
    </p:spTree>
    <p:extLst>
      <p:ext uri="{BB962C8B-B14F-4D97-AF65-F5344CB8AC3E}">
        <p14:creationId xmlns:p14="http://schemas.microsoft.com/office/powerpoint/2010/main" val="33661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E92717-AC0F-43D4-ADBE-375E40BE9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03369" cy="800829"/>
          </a:xfrm>
        </p:spPr>
        <p:txBody>
          <a:bodyPr>
            <a:normAutofit fontScale="90000"/>
          </a:bodyPr>
          <a:lstStyle/>
          <a:p>
            <a:r>
              <a:rPr lang="pl-PL" dirty="0"/>
              <a:t>Pielgrzymki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50A980-24EE-46C0-B90D-EB64D586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0829"/>
            <a:ext cx="12192000" cy="6057171"/>
          </a:xfrm>
        </p:spPr>
        <p:txBody>
          <a:bodyPr>
            <a:normAutofit/>
          </a:bodyPr>
          <a:lstStyle/>
          <a:p>
            <a:r>
              <a:rPr lang="pl-PL" sz="2400" dirty="0"/>
              <a:t>Charakterystycznym elementem pontyfikatu </a:t>
            </a:r>
            <a:r>
              <a:rPr lang="pl-PL" sz="2400" dirty="0">
                <a:solidFill>
                  <a:srgbClr val="FF0000"/>
                </a:solidFill>
              </a:rPr>
              <a:t>Jana Pawła II </a:t>
            </a:r>
            <a:r>
              <a:rPr lang="pl-PL" sz="2400" dirty="0"/>
              <a:t>były podróże zagraniczne. Odbył ich 104, odwiedzając wszystkie zamieszkane kontynenty. W wielu miejscach, które odwiedził, nigdy przedtem nie postawił stopy żaden </a:t>
            </a:r>
            <a:r>
              <a:rPr lang="pl-PL" sz="2400" dirty="0">
                <a:solidFill>
                  <a:srgbClr val="FF0000"/>
                </a:solidFill>
              </a:rPr>
              <a:t>papież</a:t>
            </a:r>
            <a:r>
              <a:rPr lang="pl-PL" sz="2400" dirty="0"/>
              <a:t>. Był m.in. pierwszym papieżem, który odwiedził Wielką Brytanię (od 1534 Kościół Anglii nie uznaje władzy zwierzchniej Stolicy Apostolskiej), jest też pierwszym w historii </a:t>
            </a:r>
            <a:r>
              <a:rPr lang="pl-PL" sz="2400" dirty="0">
                <a:solidFill>
                  <a:srgbClr val="FF0000"/>
                </a:solidFill>
              </a:rPr>
              <a:t>papieżem</a:t>
            </a:r>
            <a:r>
              <a:rPr lang="pl-PL" sz="2400" dirty="0"/>
              <a:t>, który odwiedził Biały Dom oraz jest też pierwszym </a:t>
            </a:r>
            <a:r>
              <a:rPr lang="pl-PL" sz="2400" dirty="0">
                <a:solidFill>
                  <a:srgbClr val="FF0000"/>
                </a:solidFill>
              </a:rPr>
              <a:t>papieżem</a:t>
            </a:r>
            <a:r>
              <a:rPr lang="pl-PL" sz="2400" dirty="0"/>
              <a:t>, który odwiedził Sejm RP. Mimo wielu zabiegów nie udało mu się jednak odbyć pielgrzymki do Rosji, prawdopodobnie ze względu na niechęć ze strony patriarchatu moskiewskiego, który zarzuca Watykanowi prozelityzm.</a:t>
            </a:r>
          </a:p>
          <a:p>
            <a:endParaRPr lang="pl-PL" sz="2400" dirty="0"/>
          </a:p>
          <a:p>
            <a:r>
              <a:rPr lang="pl-PL" sz="2400" dirty="0">
                <a:solidFill>
                  <a:srgbClr val="FF0000"/>
                </a:solidFill>
              </a:rPr>
              <a:t>Jan Paweł II </a:t>
            </a:r>
            <a:r>
              <a:rPr lang="pl-PL" sz="2400" dirty="0"/>
              <a:t>jako papież najwięcej razy odwiedził m.in. Polskę (9 razy), USA (7 razy), Francję (7 razy) oraz spotykał się z młodzieżą na Światowych Dniach Młodzieży (9 razy).</a:t>
            </a:r>
          </a:p>
        </p:txBody>
      </p:sp>
    </p:spTree>
    <p:extLst>
      <p:ext uri="{BB962C8B-B14F-4D97-AF65-F5344CB8AC3E}">
        <p14:creationId xmlns:p14="http://schemas.microsoft.com/office/powerpoint/2010/main" val="14026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89617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8645D0B-457F-4E1E-8B2C-37DDCA474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975" y="3341878"/>
            <a:ext cx="10058400" cy="160934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D6B7D0C-EDE0-40FB-AFEA-F191FEBD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4" y="748747"/>
            <a:ext cx="272415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AF7B849-57D9-4DD6-8753-61D31EC47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550" y="366049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DD335E2-24E5-4DA1-9939-314771B4A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6164" y="729697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EA086C1-9B28-4644-B603-57682C231D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6338" y="4527273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541CC95-E838-4089-BF6F-5D49FBEA8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2888" y="4589186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35174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EC75E1-EF3C-45E8-BA52-4587AB3B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824948"/>
          </a:xfrm>
        </p:spPr>
        <p:txBody>
          <a:bodyPr>
            <a:normAutofit fontScale="90000"/>
          </a:bodyPr>
          <a:lstStyle/>
          <a:p>
            <a:r>
              <a:rPr lang="pl-PL" dirty="0"/>
              <a:t>Polska-Podróże apostolskie Jana Pawła II do Polski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9732B2-A855-42A6-86D4-45B63C609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0748"/>
            <a:ext cx="12192000" cy="5347252"/>
          </a:xfrm>
        </p:spPr>
        <p:txBody>
          <a:bodyPr>
            <a:normAutofit fontScale="92500" lnSpcReduction="20000"/>
          </a:bodyPr>
          <a:lstStyle/>
          <a:p>
            <a:endParaRPr lang="pl-PL" dirty="0"/>
          </a:p>
          <a:p>
            <a:r>
              <a:rPr lang="pl-PL" dirty="0"/>
              <a:t>Pielgrzymka	Data	Odwiedzone miejscowości</a:t>
            </a:r>
          </a:p>
          <a:p>
            <a:r>
              <a:rPr lang="pl-PL" dirty="0"/>
              <a:t>I	2–10 czerwca 1979	Warszawa, Gniezno, Częstochowa, Kraków, Kalwaria Zebrzydowska, 					Wadowice, Oświęcim, Nowy Targ</a:t>
            </a:r>
          </a:p>
          <a:p>
            <a:r>
              <a:rPr lang="pl-PL" dirty="0"/>
              <a:t>II	16–23 czerwca 1983	Warszawa, Niepokalanów, Częstochowa, Poznań, Katowice, Wrocław, Góra 					Świętej Anny, Kraków</a:t>
            </a:r>
          </a:p>
          <a:p>
            <a:r>
              <a:rPr lang="pl-PL" dirty="0"/>
              <a:t>III	8–14 czerwca 1987	Warszawa, Lublin, Tarnów, Kraków, Szczecin, Gdynia, Gdańsk, Częstochowa, 				Łódź</a:t>
            </a:r>
          </a:p>
          <a:p>
            <a:r>
              <a:rPr lang="pl-PL" dirty="0"/>
              <a:t>IV	1–9 czerwca,</a:t>
            </a:r>
          </a:p>
          <a:p>
            <a:r>
              <a:rPr lang="pl-PL" dirty="0"/>
              <a:t>13–16 sierpnia 1991	Koszalin, Rzeszów, Przemyśl, Lubaczów, Kielce, Radom, Łomża, Białystok, Olsztyn, 				Włocławek, Płock, Warszawa oraz Kraków, Częstochowa, Wadowice</a:t>
            </a:r>
          </a:p>
          <a:p>
            <a:r>
              <a:rPr lang="pl-PL" dirty="0"/>
              <a:t>V	22 maja 1995	Skoczów, Bielsko-Biała, Żywiec</a:t>
            </a:r>
          </a:p>
          <a:p>
            <a:r>
              <a:rPr lang="pl-PL" dirty="0"/>
              <a:t>VI	31 maja–10 czerwca 1997	Wrocław, Legnica, Gorzów Wielkopolski, Gniezno, Poznań, Kalisz, 						Częstochowa, Zakopane, Ludźmierz, Kraków, Dukla, Krosno</a:t>
            </a:r>
          </a:p>
          <a:p>
            <a:r>
              <a:rPr lang="pl-PL" dirty="0"/>
              <a:t>VII	5–17 czerwca 1999	Gdańsk, Sopot, Pelplin, Elbląg, Licheń Stary, Bydgoszcz, Toruń, Ełk, Wigry, 					Siedlce, Drohiczyn, Warszawa, Sandomierz, Zamość, Radzymin, Łowicz, 					Sosnowiec, Kraków, Stary Sącz, Wadowice, Gliwice, Częstochowa</a:t>
            </a:r>
          </a:p>
          <a:p>
            <a:r>
              <a:rPr lang="pl-PL" dirty="0"/>
              <a:t>VIII	6–19 sierpnia 2002	Kraków, Kalwaria Zebrzydowska</a:t>
            </a:r>
          </a:p>
        </p:txBody>
      </p:sp>
    </p:spTree>
    <p:extLst>
      <p:ext uri="{BB962C8B-B14F-4D97-AF65-F5344CB8AC3E}">
        <p14:creationId xmlns:p14="http://schemas.microsoft.com/office/powerpoint/2010/main" val="8391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55965C-89E2-4CC4-84BA-F5018CB80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86256" cy="840585"/>
          </a:xfrm>
        </p:spPr>
        <p:txBody>
          <a:bodyPr/>
          <a:lstStyle/>
          <a:p>
            <a:r>
              <a:rPr lang="pl-PL" dirty="0"/>
              <a:t>Beatyfikacje i kanonizacje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978A0E-D83E-4ABB-B239-EB44B86C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0585"/>
            <a:ext cx="12192000" cy="6017415"/>
          </a:xfrm>
        </p:spPr>
        <p:txBody>
          <a:bodyPr>
            <a:normAutofit/>
          </a:bodyPr>
          <a:lstStyle/>
          <a:p>
            <a:r>
              <a:rPr lang="pl-PL" sz="2800" dirty="0"/>
              <a:t>Podczas swojego pontyfikatu </a:t>
            </a:r>
            <a:r>
              <a:rPr lang="pl-PL" sz="2800" dirty="0">
                <a:solidFill>
                  <a:srgbClr val="FF0000"/>
                </a:solidFill>
              </a:rPr>
              <a:t>Jan Paweł II </a:t>
            </a:r>
            <a:r>
              <a:rPr lang="pl-PL" sz="2800" dirty="0"/>
              <a:t>beatyfikował i kanonizował o wiele więcej osób niż jakikolwiek poprzedni </a:t>
            </a:r>
            <a:r>
              <a:rPr lang="pl-PL" sz="2800" dirty="0">
                <a:solidFill>
                  <a:srgbClr val="FF0000"/>
                </a:solidFill>
              </a:rPr>
              <a:t>papież</a:t>
            </a:r>
            <a:r>
              <a:rPr lang="pl-PL" sz="2800" dirty="0"/>
              <a:t>. Ogłosił błogosławionymi w sumie 1338 ludzi, a świętymi 482 osoby, podczas 51 uroczystości</a:t>
            </a:r>
          </a:p>
        </p:txBody>
      </p:sp>
    </p:spTree>
    <p:extLst>
      <p:ext uri="{BB962C8B-B14F-4D97-AF65-F5344CB8AC3E}">
        <p14:creationId xmlns:p14="http://schemas.microsoft.com/office/powerpoint/2010/main" val="413874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76D87-2F83-49E7-A3BD-A7EDC646C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52661" cy="1079125"/>
          </a:xfrm>
        </p:spPr>
        <p:txBody>
          <a:bodyPr/>
          <a:lstStyle/>
          <a:p>
            <a:r>
              <a:rPr lang="pl-PL" dirty="0"/>
              <a:t>Choroba i śmierć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F68ACB-9D9F-4D63-85AE-DA28BFC5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79125"/>
            <a:ext cx="12192000" cy="5778875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Jan Paweł II </a:t>
            </a:r>
            <a:r>
              <a:rPr lang="pl-PL" dirty="0"/>
              <a:t>od 1992 cierpiał na postępującą chorobę Parkinsona. Mimo licznych spekulacji i sugestii ustąpienia z funkcji, które nasilały się w mediach zwłaszcza podczas kolejnych pobytów </a:t>
            </a:r>
            <a:r>
              <a:rPr lang="pl-PL" dirty="0">
                <a:solidFill>
                  <a:srgbClr val="FF0000"/>
                </a:solidFill>
              </a:rPr>
              <a:t>papieża</a:t>
            </a:r>
            <a:r>
              <a:rPr lang="pl-PL" dirty="0"/>
              <a:t> w szpitalu, pełnił ją aż do śmierci. W lipcu 1992 przeszedł operację w celu usunięcia guza nowotworowego na jelicie grubym. Jego długoletnie zmagania z chorobą i ze starością były osobistym przykładem głoszonych na ten temat poglądów, w których podkreślał godność ludzkiego cierpienia i odnosił je do męki Chrystusa. 13 maja 1992 papież, w 11. rocznicę zamachu, ustanowił Światowy Dzień Chorego.</a:t>
            </a:r>
          </a:p>
          <a:p>
            <a:r>
              <a:rPr lang="pl-PL" dirty="0"/>
              <a:t>Nagłe pogorszenie stanu zdrowia papieża rozpoczęło się 1 lutego 2005. Przez ostatnie dwa miesiące życia </a:t>
            </a:r>
            <a:r>
              <a:rPr lang="pl-PL" dirty="0">
                <a:solidFill>
                  <a:srgbClr val="FF0000"/>
                </a:solidFill>
              </a:rPr>
              <a:t>Jan Paweł II </a:t>
            </a:r>
            <a:r>
              <a:rPr lang="pl-PL" dirty="0"/>
              <a:t>wiele dni spędził w szpitalu i nie udzielał się publicznie. Przeszedł grypę oraz zabieg tracheotomii, wykonany z powodu niewydolności oddechowej.</a:t>
            </a:r>
          </a:p>
          <a:p>
            <a:r>
              <a:rPr lang="pl-PL" dirty="0"/>
              <a:t>W czwartek 31 marca tuż po godzinie 11, gdy </a:t>
            </a:r>
            <a:r>
              <a:rPr lang="pl-PL" dirty="0">
                <a:solidFill>
                  <a:srgbClr val="FF0000"/>
                </a:solidFill>
              </a:rPr>
              <a:t>Jan Paweł II </a:t>
            </a:r>
            <a:r>
              <a:rPr lang="pl-PL" dirty="0"/>
              <a:t>udał się do swej prywatnej kaplicy, wystąpiły u niego silne dreszcze, ze wzrostem temperatury ciała do 39,6 °C. Był to początek wstrząsu septycznego połączonego z zapaścią sercowo-naczyniową. Czynnikiem wywołującym była infekcja dróg moczowych w osłabionym chorobą Parkinsona i niewydolnością oddechową organizmie.</a:t>
            </a:r>
          </a:p>
          <a:p>
            <a:r>
              <a:rPr lang="pl-PL" dirty="0"/>
              <a:t>Uszanowano wolę papieża, który chciał pozostać w domu. Podczas mszy przy jego łożu, którą </a:t>
            </a:r>
            <a:r>
              <a:rPr lang="pl-PL" dirty="0">
                <a:solidFill>
                  <a:srgbClr val="FF0000"/>
                </a:solidFill>
              </a:rPr>
              <a:t>Jan Paweł II </a:t>
            </a:r>
            <a:r>
              <a:rPr lang="pl-PL" dirty="0"/>
              <a:t>koncelebrował z przymkniętymi oczyma, kardynał Marian Jaworski udzielił mu sakramentu namaszczenia. 2 kwietnia, w dniu śmierci, o godzinie 7:30 rano, papież zaczął tracić przytomność, a późnym porankiem przyjął jeszcze watykańskiego sekretarza stanu kardynała Angela </a:t>
            </a:r>
            <a:r>
              <a:rPr lang="pl-PL" dirty="0" err="1"/>
              <a:t>Sodano</a:t>
            </a:r>
            <a:r>
              <a:rPr lang="pl-PL" dirty="0"/>
              <a:t>. Później tego samego dnia doszło do gwałtownego wzrostu temperatury. Około godziny 15:30 bardzo słabym głosem papież powiedział: Pozwólcie mi iść do domu Ojca. O godzinie 19 wszedł w stan śpiączki, a monitor wykazał postępujący zanik funkcji życiowych. Osobisty lekarz papieski Renato </a:t>
            </a:r>
            <a:r>
              <a:rPr lang="pl-PL" dirty="0" err="1"/>
              <a:t>Buzzonetti</a:t>
            </a:r>
            <a:r>
              <a:rPr lang="pl-PL" dirty="0"/>
              <a:t> stwierdził śmierć </a:t>
            </a:r>
            <a:r>
              <a:rPr lang="pl-PL" dirty="0">
                <a:solidFill>
                  <a:srgbClr val="FF0000"/>
                </a:solidFill>
              </a:rPr>
              <a:t>papieża Jana Pawła II </a:t>
            </a:r>
            <a:r>
              <a:rPr lang="pl-PL" dirty="0"/>
              <a:t>o godzinie 21:37 czasu miejscowego, a elektrokardiograf wyłączono po 20 minutach od tej chwili.</a:t>
            </a:r>
          </a:p>
        </p:txBody>
      </p:sp>
    </p:spTree>
    <p:extLst>
      <p:ext uri="{BB962C8B-B14F-4D97-AF65-F5344CB8AC3E}">
        <p14:creationId xmlns:p14="http://schemas.microsoft.com/office/powerpoint/2010/main" val="3282367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9133AC-E1AF-44B6-815B-88C1BEF7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477078"/>
            <a:ext cx="10058400" cy="5695122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rgbClr val="FF0000"/>
                </a:solidFill>
              </a:rPr>
              <a:t>Jan Paweł II </a:t>
            </a:r>
            <a:r>
              <a:rPr lang="pl-PL" sz="2800" dirty="0"/>
              <a:t>(łac. </a:t>
            </a:r>
            <a:r>
              <a:rPr lang="pl-PL" sz="2800" dirty="0" err="1"/>
              <a:t>Ioannes</a:t>
            </a:r>
            <a:r>
              <a:rPr lang="pl-PL" sz="2800" dirty="0"/>
              <a:t> Paulus PP. II, właśc. </a:t>
            </a:r>
            <a:r>
              <a:rPr lang="pl-PL" sz="2800" dirty="0">
                <a:solidFill>
                  <a:srgbClr val="FF0000"/>
                </a:solidFill>
              </a:rPr>
              <a:t>Karol Józef Wojtyła</a:t>
            </a:r>
            <a:r>
              <a:rPr lang="pl-PL" sz="2800" dirty="0"/>
              <a:t>; ur. 18 maja 1920 w Wadowicach, zm. 2 kwietnia 2005 w Watykanie) – polski duchowny rzymskokatolicki, biskup pomocniczy krakowski (1958–1964), a następnie arcybiskup metropolita krakowski (1964–1978), kardynał (1967–1978), zastępca Przewodniczącego Konferencji Episkopatu Polski (1969–1978), 264. papież i 6. Suweren Państwa Watykańskiego w latach 1978–2005. Święty Kościoła katolickiego.</a:t>
            </a:r>
          </a:p>
          <a:p>
            <a:endParaRPr lang="pl-PL" sz="2800" dirty="0"/>
          </a:p>
          <a:p>
            <a:r>
              <a:rPr lang="pl-PL" sz="2800" dirty="0"/>
              <a:t>Poeta i poliglota, a także aktor niezawodowy, dramaturg i pedagog. Filozof historii, fenomenolog, mistyk i przedstawiciel personalizmu chrześcijańskiego.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24845DD-B5EE-4E0A-8E22-F49C682F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99" y="3324639"/>
            <a:ext cx="1816296" cy="1224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687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57C157-294F-4FDE-8E9F-73CA7DB1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375717" cy="880342"/>
          </a:xfrm>
        </p:spPr>
        <p:txBody>
          <a:bodyPr/>
          <a:lstStyle/>
          <a:p>
            <a:r>
              <a:rPr lang="pl-PL" dirty="0"/>
              <a:t>Pogrzeb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9A4029-B776-4C89-80C8-E65032AF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0342"/>
            <a:ext cx="12192000" cy="5977658"/>
          </a:xfrm>
        </p:spPr>
        <p:txBody>
          <a:bodyPr/>
          <a:lstStyle/>
          <a:p>
            <a:r>
              <a:rPr lang="pl-PL" dirty="0"/>
              <a:t>Pogrzeb </a:t>
            </a:r>
            <a:r>
              <a:rPr lang="pl-PL" dirty="0">
                <a:solidFill>
                  <a:srgbClr val="FF0000"/>
                </a:solidFill>
              </a:rPr>
              <a:t>Jana Pawła II </a:t>
            </a:r>
            <a:r>
              <a:rPr lang="pl-PL" dirty="0"/>
              <a:t>odbył się w piątek 8 kwietnia 2005. Trumnę z prostych desek z drewna cyprysowego (symbolu nieśmiertelności) ustawiono wprost na rozłożonym na bruku placu św. Piotra dywanie. Mszy świętej koncelebrowanej przez kilka tysięcy kardynałów, arcybiskupów, biskupów i patriarchów katolickich Kościołów wschodnich przewodniczył dziekan kolegium, kardynał Joseph Ratzinger (który 11 dni później został następcą zmarłego </a:t>
            </a:r>
            <a:r>
              <a:rPr lang="pl-PL" dirty="0">
                <a:solidFill>
                  <a:srgbClr val="FF0000"/>
                </a:solidFill>
              </a:rPr>
              <a:t>papieża</a:t>
            </a:r>
            <a:r>
              <a:rPr lang="pl-PL" dirty="0"/>
              <a:t>). Uczestniczyło w niej na placu św. Piotra ok. 300 tysięcy wiernych oraz 200 prezydentów i premierów, a także przedstawiciele różnych religii światowych, w tym duchowni islamscy i żydowscy. Wielu zgromadzonych na uroczystości ludzi miało ze sobą transparenty z włoskim napisem </a:t>
            </a:r>
            <a:r>
              <a:rPr lang="pl-PL" dirty="0" err="1"/>
              <a:t>santo</a:t>
            </a:r>
            <a:r>
              <a:rPr lang="pl-PL" dirty="0"/>
              <a:t> </a:t>
            </a:r>
            <a:r>
              <a:rPr lang="pl-PL" dirty="0" err="1"/>
              <a:t>subito</a:t>
            </a:r>
            <a:r>
              <a:rPr lang="pl-PL" dirty="0"/>
              <a:t> („święty natychmiast”). W całym Rzymie przed ekranami rozstawionymi w wielu miejscach miasta zgromadziło się 5 mln ludzi, w tym ok. 1,5 mln Polaków.</a:t>
            </a:r>
          </a:p>
        </p:txBody>
      </p:sp>
    </p:spTree>
    <p:extLst>
      <p:ext uri="{BB962C8B-B14F-4D97-AF65-F5344CB8AC3E}">
        <p14:creationId xmlns:p14="http://schemas.microsoft.com/office/powerpoint/2010/main" val="221630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rgbClr val="6F747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52BB0F2-4FB6-4463-BD07-B6C2B610F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777" y="2566987"/>
            <a:ext cx="2647950" cy="17240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34139A4-E4B0-49EE-A234-14ED899E6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10" y="491234"/>
            <a:ext cx="2905125" cy="157162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20B58A1-BD2F-4748-8BD2-82F77D267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77" y="519808"/>
            <a:ext cx="3028950" cy="15144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5606A30-D276-4136-B488-ECDB14E8B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245" y="378458"/>
            <a:ext cx="3009900" cy="1524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FED7D4B-120E-452A-8B22-E843BEDB8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565" y="4582951"/>
            <a:ext cx="3000375" cy="1524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D42F8C2-FB5E-401A-881E-FAED8A48A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885" y="2497700"/>
            <a:ext cx="2905125" cy="15716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0406C09-C679-45B2-98E6-35848DFBE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4460" y="4360300"/>
            <a:ext cx="2466975" cy="18478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9B4CD5F-00D4-4912-BB66-14665AAA3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6663" y="5007015"/>
            <a:ext cx="3028950" cy="151447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BDAE398-347B-4704-8B80-AAD6923612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1525" y="262332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3CD7F71-6C59-4A79-9A37-116B3DB19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 </a:t>
            </a:r>
            <a:r>
              <a:rPr lang="pl-PL"/>
              <a:t>za uwagę</a:t>
            </a: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DD96379A-7882-4708-A60E-8091D81D60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40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01522-829C-4E85-829B-A019234C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51369" cy="1264655"/>
          </a:xfrm>
        </p:spPr>
        <p:txBody>
          <a:bodyPr/>
          <a:lstStyle/>
          <a:p>
            <a:r>
              <a:rPr lang="pl-PL" dirty="0"/>
              <a:t>Dzieciństwo i młodość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BE5F5E-861F-40CA-BC1E-CF167B650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4655"/>
            <a:ext cx="12192000" cy="559334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Urodził się w Wadowicach 18 maja 1920, jako drugi syn Karola Wojtyły i Emilii z Kaczorowskich. Ród Wojtyłów wywodzi się z Czańca koło Kęt i Lipnika. Ród Kaczorowskich pochodzi z Michalowa koło Szczebrzeszyna.</a:t>
            </a:r>
          </a:p>
          <a:p>
            <a:r>
              <a:rPr lang="pl-PL" dirty="0"/>
              <a:t>Rodzina Wojtyłów żyła skromnie. Jedynym źródłem utrzymania była pensja ojca – wojskowego urzędnika w Powiatowej Komendzie Uzupełnień w stopniu porucznika. Matka pracowała dorywczo jako szwaczka. Edmund, brat Karola, po ukończeniu wadowickiego gimnazjum studiował medycynę w Krakowie i został lekarzem. Wojtyłowie mieli jeszcze jedno dziecko – Olgę, która zmarła 16 godzin po urodzeniu 7 lipca 1916 w Białej.</a:t>
            </a:r>
          </a:p>
          <a:p>
            <a:r>
              <a:rPr lang="pl-PL" dirty="0"/>
              <a:t>W dzieciństwie </a:t>
            </a:r>
            <a:r>
              <a:rPr lang="pl-PL" dirty="0">
                <a:solidFill>
                  <a:srgbClr val="FF0000"/>
                </a:solidFill>
              </a:rPr>
              <a:t>Karola</a:t>
            </a:r>
            <a:r>
              <a:rPr lang="pl-PL" dirty="0"/>
              <a:t> nazywano najczęściej zdrobnieniem imienia – Lolek. Uważano go za chłopca utalentowanego i wysportowanego. Regularnie grał w piłkę nożną oraz jeździł na nartach. Bardzo ważnym elementem życia </a:t>
            </a:r>
            <a:r>
              <a:rPr lang="pl-PL" dirty="0">
                <a:solidFill>
                  <a:srgbClr val="FF0000"/>
                </a:solidFill>
              </a:rPr>
              <a:t>Karola</a:t>
            </a:r>
            <a:r>
              <a:rPr lang="pl-PL" dirty="0"/>
              <a:t> były wycieczki krajoznawcze, a także spacery po okolicy Wadowic. W większości wycieczek towarzyszył mu ojciec.</a:t>
            </a:r>
          </a:p>
          <a:p>
            <a:r>
              <a:rPr lang="pl-PL" dirty="0"/>
              <a:t>Wczesny okres jego dojrzewania jako nastolatka został naznaczony śmiercią najbliższych. Gdy miał 9 lat, zmarła matka (13 kwietnia 1929). Trzy lata później, 5 grudnia 1932, w wieku 26 lat, na szkarlatynę zmarł jego brat Edmund.</a:t>
            </a:r>
          </a:p>
          <a:p>
            <a:r>
              <a:rPr lang="pl-PL" dirty="0"/>
              <a:t>Od września 1930, po zdaniu egzaminów wstępnych, </a:t>
            </a:r>
            <a:r>
              <a:rPr lang="pl-PL" dirty="0">
                <a:solidFill>
                  <a:srgbClr val="FF0000"/>
                </a:solidFill>
              </a:rPr>
              <a:t>Karol Wojtyła </a:t>
            </a:r>
            <a:r>
              <a:rPr lang="pl-PL" dirty="0"/>
              <a:t>rozpoczął naukę w 8-letnim Państwowym Gimnazjum Męskim im. Marcina </a:t>
            </a:r>
            <a:r>
              <a:rPr lang="pl-PL" dirty="0" err="1"/>
              <a:t>Wadowity</a:t>
            </a:r>
            <a:r>
              <a:rPr lang="pl-PL" dirty="0"/>
              <a:t> w Wadowicach. Podczas nauki w gimnazjum </a:t>
            </a:r>
            <a:r>
              <a:rPr lang="pl-PL" dirty="0">
                <a:solidFill>
                  <a:srgbClr val="FF0000"/>
                </a:solidFill>
              </a:rPr>
              <a:t>Karol</a:t>
            </a:r>
            <a:r>
              <a:rPr lang="pl-PL" dirty="0"/>
              <a:t> zainteresował się teatrem.</a:t>
            </a:r>
          </a:p>
        </p:txBody>
      </p:sp>
    </p:spTree>
    <p:extLst>
      <p:ext uri="{BB962C8B-B14F-4D97-AF65-F5344CB8AC3E}">
        <p14:creationId xmlns:p14="http://schemas.microsoft.com/office/powerpoint/2010/main" val="196449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ED8E02A-C9C7-479A-A228-9D639E5A4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4035" y="935073"/>
            <a:ext cx="4754880" cy="640080"/>
          </a:xfrm>
        </p:spPr>
        <p:txBody>
          <a:bodyPr/>
          <a:lstStyle/>
          <a:p>
            <a:r>
              <a:rPr lang="pl-PL" dirty="0"/>
              <a:t>Rodzice Papieża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8B52083-3BD6-4AFB-940E-06395F0CE9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64619" y="1904470"/>
            <a:ext cx="2669824" cy="3846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8665BA5D-FFBD-4BD7-A103-99FFE1BD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2742" y="857802"/>
            <a:ext cx="4754880" cy="640080"/>
          </a:xfrm>
        </p:spPr>
        <p:txBody>
          <a:bodyPr/>
          <a:lstStyle/>
          <a:p>
            <a:r>
              <a:rPr lang="pl-PL" dirty="0"/>
              <a:t>Karol Wojtyła jako dziecko</a:t>
            </a:r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01EFAF04-1503-45C0-B1AE-2B495DAF87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28915" y="1713533"/>
            <a:ext cx="2867101" cy="312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D693AC7-798D-4FBC-896A-CA04EC0F8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821" y="3349970"/>
            <a:ext cx="2095500" cy="3120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579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863E1-D5F3-4A53-AB70-67C3B42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13909" cy="946603"/>
          </a:xfrm>
        </p:spPr>
        <p:txBody>
          <a:bodyPr/>
          <a:lstStyle/>
          <a:p>
            <a:r>
              <a:rPr lang="pl-PL" dirty="0"/>
              <a:t>Studia i dojrzewanie duchowe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D9EDBD-33F9-48E9-B0AA-3D8E3FF75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6603"/>
            <a:ext cx="12192000" cy="5911397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14 maja 1938 zakończył naukę w gimnazjum, otrzymując świadectwo maturalne z oceną celującą, która umożliwiała podjęcie studiów na większości uczelni bez egzaminów wstępnych. </a:t>
            </a:r>
            <a:r>
              <a:rPr lang="pl-PL" dirty="0">
                <a:solidFill>
                  <a:srgbClr val="FF0000"/>
                </a:solidFill>
              </a:rPr>
              <a:t>Karol Wojtyła </a:t>
            </a:r>
            <a:r>
              <a:rPr lang="pl-PL" dirty="0"/>
              <a:t>wybrał studia polonistyczne na Wydziale Filozoficznym Uniwersytetu Jagiellońskiego. Studia rozpoczął w październiku 1938.</a:t>
            </a:r>
          </a:p>
          <a:p>
            <a:r>
              <a:rPr lang="pl-PL" dirty="0"/>
              <a:t>18 lutego 1941 po długiej chorobie zmarł jego ojciec. W 1942 i 1943, jako reprezentant krakowskiej społeczności akademickiej, udawał się do Częstochowy, by odnowić Śluby Jasnogórskie.</a:t>
            </a:r>
          </a:p>
          <a:p>
            <a:r>
              <a:rPr lang="pl-PL" dirty="0"/>
              <a:t>Wojna odebrała </a:t>
            </a:r>
            <a:r>
              <a:rPr lang="pl-PL" dirty="0">
                <a:solidFill>
                  <a:srgbClr val="FF0000"/>
                </a:solidFill>
              </a:rPr>
              <a:t>Karolowi Wojtyle </a:t>
            </a:r>
            <a:r>
              <a:rPr lang="pl-PL" dirty="0"/>
              <a:t>możliwość kontynuowania studiów, zaczął więc w 1940 pracować jako pracownik fizyczny w zakładach chemicznych Solvay. Początkowo od jesieni 1940 przez rok w kamieniołomie w Zakrzówku, a potem w oczyszczalni wody w Borku </a:t>
            </a:r>
            <a:r>
              <a:rPr lang="pl-PL" dirty="0" err="1"/>
              <a:t>Fałęckim</a:t>
            </a:r>
            <a:r>
              <a:rPr lang="pl-PL" dirty="0"/>
              <a:t>. W tym okresie związał się z „Unią”. Po wejściu jej w skład Stronnictwa Pracy, był członkiem tej partii.</a:t>
            </a:r>
          </a:p>
          <a:p>
            <a:r>
              <a:rPr lang="pl-PL" dirty="0"/>
              <a:t>Jesienią 1941 wraz z przyjaciółmi założył Teatr Rapsodyczny, który swoje pierwsze przedstawienie wystawił 1 listopada 1941. Rozstanie </a:t>
            </a:r>
            <a:r>
              <a:rPr lang="pl-PL" dirty="0">
                <a:solidFill>
                  <a:srgbClr val="FF0000"/>
                </a:solidFill>
              </a:rPr>
              <a:t>Karola Wojtyły </a:t>
            </a:r>
            <a:r>
              <a:rPr lang="pl-PL" dirty="0"/>
              <a:t>z teatrem nastąpiło nagle w 1942, gdy postanowił studiować teologię i wstąpił do tajnego Metropolitalnego Seminarium Duchownego w Krakowie. W okresie od kwietnia 1945 do sierpnia 1946 pracował na uczelni jako asystent i prowadził seminaria z historii dogmatu. Pracę magisterską pt. Pojęcie środka zjednoczenia duszy z Bogiem w nauce św. Jana od Krzyża napisał na Wydziale Teologicznym Uniwersytetu Jagiellońskiego pod kierunkiem ks. prof. Ignacego Różyckiego.</a:t>
            </a:r>
          </a:p>
          <a:p>
            <a:r>
              <a:rPr lang="pl-PL" dirty="0"/>
              <a:t>Był to też okres rozwoju literackiego </a:t>
            </a:r>
            <a:r>
              <a:rPr lang="pl-PL" dirty="0">
                <a:solidFill>
                  <a:srgbClr val="FF0000"/>
                </a:solidFill>
              </a:rPr>
              <a:t>Karola Wojtyły</a:t>
            </a:r>
            <a:r>
              <a:rPr lang="pl-PL" dirty="0"/>
              <a:t>. Pierwszy zbiór wierszy Renesansowy psałterz, powstały w 1939 (wydany w 1999), ma jeszcze charakter poetyckich pierwocin; jest też wyrazem hołdu dla wielkiej tradycji, w tym dla Jana Kochanowskiego. W marcu 1946 powstał między innymi, poemat Pieśń o Bogu ukrytym, o charakterze wizyjnym i mistycznym, nawiązujący twórczo do św. Jana od Krzyża. Tworzył poezję metafizyczną.</a:t>
            </a:r>
          </a:p>
        </p:txBody>
      </p:sp>
    </p:spTree>
    <p:extLst>
      <p:ext uri="{BB962C8B-B14F-4D97-AF65-F5344CB8AC3E}">
        <p14:creationId xmlns:p14="http://schemas.microsoft.com/office/powerpoint/2010/main" val="954426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5A469C-E1ED-473D-B6BD-06224A612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Młody Jan Paweł II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F02C40C-376A-4B97-B17B-CC4BB9364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2526130"/>
            <a:ext cx="2477674" cy="3564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D870125-9152-49EA-B061-DA386F745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747" y="3090724"/>
            <a:ext cx="2881661" cy="2999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9EC3979-EE99-4CEE-8A64-2F1E5518E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256" y="491757"/>
            <a:ext cx="3703020" cy="1947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869C49B-16B2-4129-8874-632D9162E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4480" y="3233530"/>
            <a:ext cx="2321796" cy="313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146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99B17D-E3D5-46A4-981A-E2A62926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6603"/>
            <a:ext cx="8021143" cy="1198394"/>
          </a:xfrm>
        </p:spPr>
        <p:txBody>
          <a:bodyPr>
            <a:normAutofit fontScale="90000"/>
          </a:bodyPr>
          <a:lstStyle/>
          <a:p>
            <a:r>
              <a:rPr lang="pl-PL" dirty="0"/>
              <a:t>Kapłaństwo, praca naukowa i twórcza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28C169-1062-4ADF-8FDE-CA167C30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1478"/>
            <a:ext cx="12192000" cy="5466522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13 października 1946 alumn Metropolitalnego Seminarium Duchownego w Krakowie, </a:t>
            </a:r>
            <a:r>
              <a:rPr lang="pl-PL" dirty="0">
                <a:solidFill>
                  <a:srgbClr val="FF0000"/>
                </a:solidFill>
              </a:rPr>
              <a:t>Karol Wojtyła</a:t>
            </a:r>
            <a:r>
              <a:rPr lang="pl-PL" dirty="0"/>
              <a:t>, został subdiakonem, a tydzień później diakonem. 1 listopada 1946 w Kaplicy w Pałacu Arcybiskupów Krakowskich kardynał Adam Stefan Sapieha wyświęcił Karola Wojtyłę na księdza. 2 listopada jako </a:t>
            </a:r>
            <a:r>
              <a:rPr lang="pl-PL" dirty="0" err="1"/>
              <a:t>neoprezbiter</a:t>
            </a:r>
            <a:r>
              <a:rPr lang="pl-PL" dirty="0"/>
              <a:t> odprawił mszę prymicyjną w krypcie św. Leonarda w katedrze na Wawelu. 15 </a:t>
            </a:r>
            <a:r>
              <a:rPr lang="pl-PL" dirty="0">
                <a:solidFill>
                  <a:srgbClr val="FF0000"/>
                </a:solidFill>
              </a:rPr>
              <a:t>listopada Karol Wojtyła </a:t>
            </a:r>
            <a:r>
              <a:rPr lang="pl-PL" dirty="0"/>
              <a:t>wraz z klerykiem Stanisławem Starowieyskim poprzez Paryż wyjechał do Rzymu, aby kontynuować studia na Papieskim Międzynarodowym </a:t>
            </a:r>
            <a:r>
              <a:rPr lang="pl-PL" dirty="0" err="1"/>
              <a:t>Athenaeum</a:t>
            </a:r>
            <a:r>
              <a:rPr lang="pl-PL" dirty="0"/>
              <a:t> </a:t>
            </a:r>
            <a:r>
              <a:rPr lang="pl-PL" dirty="0" err="1"/>
              <a:t>Angelicum</a:t>
            </a:r>
            <a:r>
              <a:rPr lang="pl-PL" dirty="0"/>
              <a:t> (obecnie Papieski Uniwersytet Świętego Tomasza z Akwinu (</a:t>
            </a:r>
            <a:r>
              <a:rPr lang="pl-PL" dirty="0" err="1"/>
              <a:t>Angelicum</a:t>
            </a:r>
            <a:r>
              <a:rPr lang="pl-PL" dirty="0"/>
              <a:t>)) w Rzymie. Przez okres studiów zamieszkiwał w Kolegium Belgijskim, gdzie poznał wielu duchownych z krajów frankofońskich oraz z USA. W 1948 ukończył studia z dyplomem summa cum </a:t>
            </a:r>
            <a:r>
              <a:rPr lang="pl-PL" dirty="0" err="1"/>
              <a:t>laude</a:t>
            </a:r>
            <a:r>
              <a:rPr lang="pl-PL" dirty="0"/>
              <a:t> i otrzymał stopień doktora za dysertację pt. Problem wiary u św. Jana od Krzyża. Dla potrzeb doktoratu nauczył się języka hiszpańskiego, by czytać teksty tego karmelitańskiego klasyka mistyki chrześcijańskiej z okresu renesansu w oryginale. Promotorem pracy doktorskiej </a:t>
            </a:r>
            <a:r>
              <a:rPr lang="pl-PL" dirty="0">
                <a:solidFill>
                  <a:srgbClr val="FF0000"/>
                </a:solidFill>
              </a:rPr>
              <a:t>Karola Wojtyły </a:t>
            </a:r>
            <a:r>
              <a:rPr lang="pl-PL" dirty="0"/>
              <a:t>był ks. prof. Władysław Wicher.</a:t>
            </a:r>
          </a:p>
          <a:p>
            <a:r>
              <a:rPr lang="pl-PL" dirty="0"/>
              <a:t>W lipcu 1948 </a:t>
            </a:r>
            <a:r>
              <a:rPr lang="pl-PL" dirty="0">
                <a:solidFill>
                  <a:srgbClr val="FF0000"/>
                </a:solidFill>
              </a:rPr>
              <a:t>Karol Wojtyła </a:t>
            </a:r>
            <a:r>
              <a:rPr lang="pl-PL" dirty="0"/>
              <a:t>został skierowany do pracy w parafii Wniebowzięcia Najświętszej Maryi Panny w </a:t>
            </a:r>
            <a:r>
              <a:rPr lang="pl-PL" dirty="0" err="1"/>
              <a:t>Niegowici</a:t>
            </a:r>
            <a:r>
              <a:rPr lang="pl-PL" dirty="0"/>
              <a:t>, gdzie spełniał zadania wikariusza i katechety. Wolny czas starał się spędzać z młodzieżą na łonie natury. W sierpniu 1949 został przeniesiony do parafii św. Floriana w Krakowie. Tam założył mieszany chorał gregoriański. Nadal wyprawiał się na wycieczki z młodzieżą. Aby zmylić ówczesną milicję, zdejmował podczas nich sutannę i pozwolił, by nazywano go „wujkiem”.</a:t>
            </a:r>
          </a:p>
          <a:p>
            <a:r>
              <a:rPr lang="pl-PL" dirty="0">
                <a:solidFill>
                  <a:srgbClr val="FF0000"/>
                </a:solidFill>
              </a:rPr>
              <a:t>Karol Wojtyła </a:t>
            </a:r>
            <a:r>
              <a:rPr lang="pl-PL" dirty="0"/>
              <a:t>powrócił do przerwanych obowiązków. Wykładał m.in. w seminariach diecezji: krakowskiej, katowickiej i częstochowskiej (mieściły się one wszystkie w Krakowie) oraz na Wydziale Filozofii Katolickiego Uniwersytetu Lubelskiego. Jego wykłady obejmowały głównie teologię moralną i etykę małżeńską, ale ogarniały też szeroko pojętą historię filozofii.</a:t>
            </a:r>
          </a:p>
        </p:txBody>
      </p:sp>
    </p:spTree>
    <p:extLst>
      <p:ext uri="{BB962C8B-B14F-4D97-AF65-F5344CB8AC3E}">
        <p14:creationId xmlns:p14="http://schemas.microsoft.com/office/powerpoint/2010/main" val="384510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D53DD6-73C6-49A1-90B8-0AC56FBE7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721352" cy="959855"/>
          </a:xfrm>
        </p:spPr>
        <p:txBody>
          <a:bodyPr/>
          <a:lstStyle/>
          <a:p>
            <a:r>
              <a:rPr lang="pl-PL" dirty="0"/>
              <a:t>Biskup, kardynał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EFD555-47E6-41B7-9BEA-7166BCA6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9855"/>
            <a:ext cx="12192000" cy="5898145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4 lipca 1958 </a:t>
            </a:r>
            <a:r>
              <a:rPr lang="pl-PL" dirty="0">
                <a:solidFill>
                  <a:srgbClr val="FF0000"/>
                </a:solidFill>
              </a:rPr>
              <a:t>Karol Wojtyła </a:t>
            </a:r>
            <a:r>
              <a:rPr lang="pl-PL" dirty="0"/>
              <a:t>został prekonizowany biskupem tytularnym </a:t>
            </a:r>
            <a:r>
              <a:rPr lang="pl-PL" dirty="0" err="1"/>
              <a:t>Ombrii</a:t>
            </a:r>
            <a:r>
              <a:rPr lang="pl-PL" dirty="0"/>
              <a:t>, a także biskupem pomocniczym Krakowa. Konsekracji biskupiej </a:t>
            </a:r>
            <a:r>
              <a:rPr lang="pl-PL" dirty="0">
                <a:solidFill>
                  <a:srgbClr val="FF0000"/>
                </a:solidFill>
              </a:rPr>
              <a:t>Karola Wojtyły </a:t>
            </a:r>
            <a:r>
              <a:rPr lang="pl-PL" dirty="0"/>
              <a:t>dokonał 28 września 1958 w katedrze na Wawelu, arcybiskup Eugeniusz Baziak – metropolita krakowski i lwowski. </a:t>
            </a:r>
            <a:r>
              <a:rPr lang="pl-PL" dirty="0" err="1"/>
              <a:t>Współkonsekratorami</a:t>
            </a:r>
            <a:r>
              <a:rPr lang="pl-PL" dirty="0"/>
              <a:t> byli biskupi Franciszek </a:t>
            </a:r>
            <a:r>
              <a:rPr lang="pl-PL" dirty="0" err="1"/>
              <a:t>Jop</a:t>
            </a:r>
            <a:r>
              <a:rPr lang="pl-PL" dirty="0"/>
              <a:t> i Bolesław Kominek. W 1962 został krajowym duszpasterzem środowisk twórczych i inteligencji. Na okres biskupstwa </a:t>
            </a:r>
            <a:r>
              <a:rPr lang="pl-PL" dirty="0">
                <a:solidFill>
                  <a:srgbClr val="FF0000"/>
                </a:solidFill>
              </a:rPr>
              <a:t>Karola Wojtyły </a:t>
            </a:r>
            <a:r>
              <a:rPr lang="pl-PL" dirty="0"/>
              <a:t>przypadły także obrady II soboru watykańskiego, w których aktywnie </a:t>
            </a:r>
            <a:r>
              <a:rPr lang="pl-PL" dirty="0" err="1"/>
              <a:t>uczestniczył.Już</a:t>
            </a:r>
            <a:r>
              <a:rPr lang="pl-PL" dirty="0"/>
              <a:t> w tym okresie bardzo dużo czasu poświęcał na podróże zagraniczne w celach ewangelizacyjnych i religijnych. W 1963 odbył pielgrzymkę do Ziemi Świętej.</a:t>
            </a:r>
          </a:p>
          <a:p>
            <a:r>
              <a:rPr lang="pl-PL" dirty="0"/>
              <a:t>Jako biskup przyjął, zgodnie z obyczajem, hasło przewodnie swej posługi, które brzmiało: </a:t>
            </a:r>
            <a:r>
              <a:rPr lang="pl-PL" dirty="0" err="1"/>
              <a:t>Totus</a:t>
            </a:r>
            <a:r>
              <a:rPr lang="pl-PL" dirty="0"/>
              <a:t> </a:t>
            </a:r>
            <a:r>
              <a:rPr lang="pl-PL" dirty="0" err="1"/>
              <a:t>Tuus</a:t>
            </a:r>
            <a:r>
              <a:rPr lang="pl-PL" dirty="0"/>
              <a:t> (łac. Cały Twój). Dewizę tę kierował do Matki Chrystusa. Inspiracją była duchowość maryjna francuskiego pisarza ascetycznego epoki baroku, św. Ludwika Marii </a:t>
            </a:r>
            <a:r>
              <a:rPr lang="pl-PL" dirty="0" err="1"/>
              <a:t>Grignion</a:t>
            </a:r>
            <a:r>
              <a:rPr lang="pl-PL" dirty="0"/>
              <a:t> de </a:t>
            </a:r>
            <a:r>
              <a:rPr lang="pl-PL" dirty="0" err="1"/>
              <a:t>Montfort</a:t>
            </a:r>
            <a:r>
              <a:rPr lang="pl-PL" dirty="0"/>
              <a:t>. Z jego książki Traktat o prawdziwym nabożeństwie do Najświętszej Maryi Panny Wojtyła przejął koncepcję „niewolnictwa duchowego”, rozumianego jako dobrowolne, ufne i całkowite poddanie swego życia wiary i posługi w Kościele duchowemu macierzyństwu Matki Bożej.</a:t>
            </a:r>
          </a:p>
          <a:p>
            <a:r>
              <a:rPr lang="pl-PL" dirty="0"/>
              <a:t>W listopadzie 1963 Wydział Administracyjny KC PZPR odrzucił trzy kandydatury, w tym </a:t>
            </a:r>
            <a:r>
              <a:rPr lang="pl-PL" dirty="0">
                <a:solidFill>
                  <a:srgbClr val="FF0000"/>
                </a:solidFill>
              </a:rPr>
              <a:t>Wojtyły</a:t>
            </a:r>
            <a:r>
              <a:rPr lang="pl-PL" dirty="0"/>
              <a:t> na urząd biskupa ordynariusza krakowskiego, przedstawione przez prymasa Wyszyńskiego. Jednak już 19 grudnia 1963 premier PRL Józef Cyrankiewicz w liście do Wyszyńskiego nie zgłosił zastrzeżeń co do jego kandydatury.</a:t>
            </a:r>
          </a:p>
          <a:p>
            <a:r>
              <a:rPr lang="pl-PL" dirty="0"/>
              <a:t>13 stycznia 1964, półtora roku po śmierci swego poprzednika, arcybiskupa Eugeniusza Baziaka</a:t>
            </a:r>
            <a:r>
              <a:rPr lang="pl-PL" dirty="0">
                <a:solidFill>
                  <a:srgbClr val="FF0000"/>
                </a:solidFill>
              </a:rPr>
              <a:t>, Karol Wojtyła</a:t>
            </a:r>
            <a:r>
              <a:rPr lang="pl-PL" dirty="0"/>
              <a:t> został prekonizowany arcybiskupem metropolitą krakowskim. Ingres odbył się w katedrze wawelskiej w dniu 8 marca 1964. Podczas konsystorza z 26 czerwca 1967 został nominowany kardynałem. 28 czerwca 1967 otrzymał w Kaplicy Sykstyńskiej od papieża Pawła VI czerwony biret, a jego kościołem tytularnym stał się kościół św. Cezarego z Afryki.</a:t>
            </a:r>
          </a:p>
        </p:txBody>
      </p:sp>
    </p:spTree>
    <p:extLst>
      <p:ext uri="{BB962C8B-B14F-4D97-AF65-F5344CB8AC3E}">
        <p14:creationId xmlns:p14="http://schemas.microsoft.com/office/powerpoint/2010/main" val="24593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20120ED-C988-4FA8-9163-716CB5E5D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9767" y="528698"/>
            <a:ext cx="4761035" cy="2305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87BA14C-7528-4E60-BE0F-F490D6DA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36" y="1420899"/>
            <a:ext cx="2996704" cy="401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91A83BE-74BC-4CE4-AD15-79AFD3902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3854" y="2941610"/>
            <a:ext cx="3297339" cy="2560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CE18E7B-E351-44A4-8FA1-B67A0BF24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883" y="3196524"/>
            <a:ext cx="2656136" cy="3376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227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127</TotalTime>
  <Words>2660</Words>
  <Application>Microsoft Office PowerPoint</Application>
  <PresentationFormat>Panoramiczny</PresentationFormat>
  <Paragraphs>63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6" baseType="lpstr">
      <vt:lpstr>Rockwell</vt:lpstr>
      <vt:lpstr>Rockwell Condensed</vt:lpstr>
      <vt:lpstr>Wingdings</vt:lpstr>
      <vt:lpstr>Drewniana czcionka</vt:lpstr>
      <vt:lpstr>Jan Paweł II</vt:lpstr>
      <vt:lpstr>Prezentacja programu PowerPoint</vt:lpstr>
      <vt:lpstr>Dzieciństwo i młodość</vt:lpstr>
      <vt:lpstr>Prezentacja programu PowerPoint</vt:lpstr>
      <vt:lpstr>Studia i dojrzewanie duchowe</vt:lpstr>
      <vt:lpstr>Młody Jan Paweł II</vt:lpstr>
      <vt:lpstr>Kapłaństwo, praca naukowa i twórcza</vt:lpstr>
      <vt:lpstr>Biskup, kardynał</vt:lpstr>
      <vt:lpstr>Prezentacja programu PowerPoint</vt:lpstr>
      <vt:lpstr>Karol Wojtyła jako Papież</vt:lpstr>
      <vt:lpstr>Prezentacja programu PowerPoint</vt:lpstr>
      <vt:lpstr>Zamachy na Jana Pawła II</vt:lpstr>
      <vt:lpstr>Prezentacja programu PowerPoint</vt:lpstr>
      <vt:lpstr>Jubileusz Roku 2000</vt:lpstr>
      <vt:lpstr>Pielgrzymki</vt:lpstr>
      <vt:lpstr>Prezentacja programu PowerPoint</vt:lpstr>
      <vt:lpstr>Polska-Podróże apostolskie Jana Pawła II do Polski </vt:lpstr>
      <vt:lpstr>Beatyfikacje i kanonizacje</vt:lpstr>
      <vt:lpstr>Choroba i śmierć</vt:lpstr>
      <vt:lpstr>Pogrzeb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DANIEL</dc:creator>
  <cp:lastModifiedBy>DANIEL</cp:lastModifiedBy>
  <cp:revision>17</cp:revision>
  <dcterms:created xsi:type="dcterms:W3CDTF">2020-05-06T09:06:07Z</dcterms:created>
  <dcterms:modified xsi:type="dcterms:W3CDTF">2020-05-06T11:14:56Z</dcterms:modified>
</cp:coreProperties>
</file>