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8" r:id="rId5"/>
    <p:sldId id="259" r:id="rId6"/>
    <p:sldId id="263" r:id="rId7"/>
    <p:sldId id="267" r:id="rId8"/>
    <p:sldId id="260" r:id="rId9"/>
    <p:sldId id="270" r:id="rId10"/>
    <p:sldId id="261" r:id="rId11"/>
    <p:sldId id="264" r:id="rId12"/>
    <p:sldId id="269" r:id="rId13"/>
    <p:sldId id="26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60E51E-5C8E-4F49-9E67-75A19D866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F03553-415F-4B37-BD5F-22623231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460167-CED4-4917-A160-3931F97D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0269A6-1D96-45AB-96E9-761927E1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AE3955-F027-4390-A7A9-D19BD2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71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BEABD-959B-4ABB-8530-59DCE6EB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F045127-D764-4688-8216-4299EF0C7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14FE5A-A0E7-45DE-A165-C9D47C2A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A75433-5112-4134-9BA7-C03C1CBF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E571BF-F433-4265-9E5B-D7FEC5B0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45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9ADCC6-4650-4E66-BC82-3FB5DA6D3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DC711C-9A4F-4402-9A63-4398FDA13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87C4F6-939E-4203-B1BC-2940E313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973FF9-705C-4E14-A03A-EA021828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2DEFE3-D557-4952-95C4-E2159615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3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8F7045-B2CC-4C2A-8A59-9BF91C7B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0B37A-6639-4FAE-B9E3-487367E0B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EF5C93-4CAA-483C-9BFD-7F11E1E4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2708AB-C076-4421-9ADC-0A10C319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EC9CE7-6F3D-451D-A49A-0DDE8368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072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ACDDD0-EB9C-4A1E-88AB-D5871DE2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EB8D79-2FA1-44AC-98CF-E28628122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C96EAF-1032-4D65-B534-87C9A012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5B336C-263F-4AF9-8488-30919FDD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5E3CEE-D6C6-44C1-A49D-3A470DC1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16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95A388-2767-44DA-AE08-A081007A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86F78D-13BE-4BC3-B0CD-D422321A7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D040F5-1DE8-4D02-9548-2295236AF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05B008-B018-47E5-B341-D8D1B0F6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F234C9-330F-4FF9-B441-7A888C31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ADF4DB-C65A-4C55-B8BF-D9D164C5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19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36D07-5A7F-43F5-A4A8-81F9F894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7734E6-01EA-4792-9BF9-B64894F22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5562A2-26D6-4F30-ACAD-66B9305B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1E09E12-C3DD-44BD-A807-D31CDF146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386D9A-BA1F-4EF6-A3C9-AB1995860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CB7DF22-ED3D-4B63-8FDF-DD1C53F7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937659D-D9B1-4D06-AD47-83B77DDE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5389A5D-7450-446C-B714-A653E4CD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38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A8DFD-D2BA-4D45-A9A4-930C86B0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937B21-B024-4708-AA3A-909B1221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626BC53-E5FB-4B53-AE65-6B59354C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D93932-E09D-41F8-B393-602FB060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75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DA2568-BFD5-4A0C-9399-74A45B3A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4B1E9AE-D304-4F47-B685-8395785D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6C66F1-F8FF-43D0-B2DC-5CCE40B2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39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AC4E6C-3BCF-4C3E-A629-E2534024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E6C1E7-A631-46A0-9607-7FB398F1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E0EE4D-FB5B-4457-8E45-C564C0113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D41192-8627-4FC4-815B-13846D5B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361073-FAC1-4D87-92D1-5818927C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1CF33E-16C7-4A10-AE84-672E3FC2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87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A4E4D-9D36-4DCD-9DC0-52D955B6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6823670-4859-4981-81AB-03CE8B804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898729-66B8-417C-933C-AD9B3034A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47D368-30D5-45E1-BD4D-B44FAF6A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E8C86FF-B443-4B54-8CF3-23427912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D193F7-5914-4298-84B8-328C48CA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8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517873C-3F8C-4239-8803-8579137F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DB1810-8965-4409-9B46-9CA9BF83E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08F4AA-C3E3-4522-BC89-BE9B413AD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A1EA9-C02D-4A47-AF6D-FFEF17B31949}" type="datetimeFigureOut">
              <a:rPr lang="pl-PL" smtClean="0"/>
              <a:t>30.11.2022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62C541-D294-4CBD-9781-3C8B71C95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17950B-B387-4D79-9053-B4FBFB2D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9602-0DA7-49CE-B5AA-D119155A6E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62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846E1C-624B-42CC-8483-097B284E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498475"/>
            <a:ext cx="3932237" cy="2971800"/>
          </a:xfrm>
        </p:spPr>
        <p:txBody>
          <a:bodyPr>
            <a:noAutofit/>
          </a:bodyPr>
          <a:lstStyle/>
          <a:p>
            <a:r>
              <a:rPr lang="pl-PL" sz="7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CZERNIAK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D03BBE0-2A81-4B2F-A961-7E9A6F103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5198" y="2652204"/>
            <a:ext cx="3932237" cy="3811588"/>
          </a:xfrm>
        </p:spPr>
        <p:txBody>
          <a:bodyPr>
            <a:normAutofit/>
          </a:bodyPr>
          <a:lstStyle/>
          <a:p>
            <a:r>
              <a:rPr lang="pl-PL" sz="4400" i="1" dirty="0"/>
              <a:t>Jak się przed nim chronić?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FCA6FBE3-D3C4-4BD2-88CF-32BC541EC3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27" r="782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C9A2B-92A1-4A7C-9F6F-C8F429A5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solidFill>
                  <a:srgbClr val="002060"/>
                </a:solidFill>
              </a:rPr>
              <a:t>Zapobieganie chorobie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FEC942-CEBE-46DB-9777-B638F47A0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46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/>
              <a:t>Każdy z nas może zmniejszyć ryzyko zachorowania na czerniaka przestrzegając kilku prostych zasad korzystania ze słońca:</a:t>
            </a:r>
          </a:p>
          <a:p>
            <a:r>
              <a:rPr lang="pl-PL" sz="3200" dirty="0"/>
              <a:t>należy unikać słońca w godzinach południowych (od ok. 10.00 do ok. 15.00), a w słoneczne dni szukać cienia,</a:t>
            </a:r>
          </a:p>
          <a:p>
            <a:r>
              <a:rPr lang="pl-PL" sz="3200" dirty="0"/>
              <a:t>przed słońcem powinniśmy chronić się odpowiednim ubraniem i nakryciem głowy,</a:t>
            </a:r>
          </a:p>
          <a:p>
            <a:r>
              <a:rPr lang="pl-PL" sz="3200" dirty="0"/>
              <a:t>należy stosować kremy z odpowiednimi filtrami UVA i UVB,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1611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F4677-3B15-4C68-A0F7-55453434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52029" cy="3159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E46017-685A-474F-8BE3-3974C9C64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1509204"/>
            <a:ext cx="10616953" cy="4650004"/>
          </a:xfrm>
        </p:spPr>
        <p:txBody>
          <a:bodyPr/>
          <a:lstStyle/>
          <a:p>
            <a:r>
              <a:rPr lang="pl-PL" sz="3200" dirty="0"/>
              <a:t>dzieci poniżej 1. roku życia nie powinny być wystawiane na bezpośrednie działanie słońca, a starsze wymagają większej niż dorośli ochrony przed słońcem,</a:t>
            </a:r>
          </a:p>
          <a:p>
            <a:r>
              <a:rPr lang="pl-PL" sz="3200" dirty="0"/>
              <a:t>niektóre leki mogą powodować oparzenia lub przebarwienia po kontakcie ze słońcem,</a:t>
            </a:r>
          </a:p>
          <a:p>
            <a:r>
              <a:rPr lang="pl-PL" sz="3200" dirty="0"/>
              <a:t>wskazane są również okresowe, kontrole </a:t>
            </a:r>
            <a:r>
              <a:rPr lang="pl-PL" sz="3200" dirty="0" err="1"/>
              <a:t>dermatoskopowe</a:t>
            </a:r>
            <a:r>
              <a:rPr lang="pl-PL" sz="3200" dirty="0"/>
              <a:t> znamion u dermatologa.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4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D5E4F73-78E8-49DC-82B3-985D46999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3" y="947739"/>
            <a:ext cx="5761691" cy="402431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505FC02-7F9E-4959-B3DC-8356B5015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947739"/>
            <a:ext cx="5761691" cy="40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0D99C3-AB28-4644-910F-820FC1BB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1980861"/>
            <a:ext cx="10515600" cy="1325563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002060"/>
                </a:solidFill>
              </a:rPr>
              <a:t>Dziękuję za uwagę!</a:t>
            </a:r>
          </a:p>
        </p:txBody>
      </p:sp>
      <p:pic>
        <p:nvPicPr>
          <p:cNvPr id="4" name="Grafika 3" descr="Uśmiechnięta twarz bez wypełnienia">
            <a:extLst>
              <a:ext uri="{FF2B5EF4-FFF2-40B4-BE49-F238E27FC236}">
                <a16:creationId xmlns:a16="http://schemas.microsoft.com/office/drawing/2014/main" id="{C04C3988-FABB-498B-A7DD-13D8E54E0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3177" y="34844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3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5A6BB-0DFC-4FD6-845C-BFFD99F7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rgbClr val="002060"/>
                </a:solidFill>
              </a:rPr>
              <a:t>Definicja i przyczyny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310643-FE42-4B96-A12C-C69A6ACC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Czerniak to </a:t>
            </a:r>
            <a:r>
              <a:rPr lang="pl-PL" sz="3200" u="sng" dirty="0"/>
              <a:t>złośliwy nowotwór skóry </a:t>
            </a:r>
            <a:r>
              <a:rPr lang="pl-PL" sz="3200" dirty="0"/>
              <a:t>wywodzący się z neuroektodermalnych komórek </a:t>
            </a:r>
            <a:r>
              <a:rPr lang="pl-PL" sz="3200" dirty="0" err="1"/>
              <a:t>melanocytarnych</a:t>
            </a:r>
            <a:r>
              <a:rPr lang="pl-PL" sz="3200" dirty="0"/>
              <a:t>. Mogą pojawiać się rodzinnie, zaś największym czynnikiem ryzyka ich rozwoju jest nadmierna ekspozycja skóry na </a:t>
            </a:r>
            <a:r>
              <a:rPr lang="pl-PL" sz="3200" u="sng" dirty="0"/>
              <a:t>promieniowanie UV </a:t>
            </a:r>
            <a:r>
              <a:rPr lang="pl-PL" sz="3200" dirty="0"/>
              <a:t>– zarówno sztuczne (solarium, łóżka opalające), jak i naturalne (długie przebywanie na pełnym słońcu bez ochrony ciała). Nieleczony czerniak wykazuje bardzo wysoką śmiertelność.</a:t>
            </a:r>
          </a:p>
        </p:txBody>
      </p:sp>
    </p:spTree>
    <p:extLst>
      <p:ext uri="{BB962C8B-B14F-4D97-AF65-F5344CB8AC3E}">
        <p14:creationId xmlns:p14="http://schemas.microsoft.com/office/powerpoint/2010/main" val="108335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CDE54DE-7B68-47B3-9319-5AFAEFA8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137"/>
            <a:ext cx="5318404" cy="467201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519740B-2E63-4DFC-843F-C273BB3ED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52450"/>
            <a:ext cx="6096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2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F7A27F9-9C9E-4133-BB1C-E27F3DC4E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97" y="1095959"/>
            <a:ext cx="6096528" cy="342929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EBB48AB-ECB3-42F1-830D-D00C781EB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610481"/>
            <a:ext cx="5872163" cy="411391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2E438DE-1AE2-4CE4-BC4B-876666D46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688" y="610481"/>
            <a:ext cx="5705475" cy="41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DCF4C-001E-4EFE-8E6F-FED5CA8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84" y="219046"/>
            <a:ext cx="3932237" cy="1857653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>
                <a:solidFill>
                  <a:srgbClr val="002060"/>
                </a:solidFill>
              </a:rPr>
              <a:t> </a:t>
            </a:r>
            <a:r>
              <a:rPr lang="pl-PL" sz="4800" b="1" dirty="0">
                <a:solidFill>
                  <a:srgbClr val="002060"/>
                </a:solidFill>
              </a:rPr>
              <a:t>Wygląd             i objawy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DC8DA6-2AA1-42FC-9010-90EAB0656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084" y="2230514"/>
            <a:ext cx="4106200" cy="4627486"/>
          </a:xfrm>
        </p:spPr>
        <p:txBody>
          <a:bodyPr>
            <a:noAutofit/>
          </a:bodyPr>
          <a:lstStyle/>
          <a:p>
            <a:r>
              <a:rPr lang="pl-PL" sz="3200" dirty="0"/>
              <a:t>Obraz kliniczny czerniaków opisuje się systemem </a:t>
            </a:r>
            <a:r>
              <a:rPr lang="pl-PL" sz="3200" b="1" dirty="0"/>
              <a:t>ABCDE</a:t>
            </a:r>
            <a:r>
              <a:rPr lang="pl-PL" sz="3200" dirty="0"/>
              <a:t>:</a:t>
            </a:r>
          </a:p>
          <a:p>
            <a:r>
              <a:rPr lang="pl-PL" sz="3200" b="1" dirty="0"/>
              <a:t>A</a:t>
            </a:r>
            <a:r>
              <a:rPr lang="pl-PL" sz="3200" dirty="0"/>
              <a:t> – asymetria: zmiana skórna posiada nierówny kształt;</a:t>
            </a:r>
          </a:p>
          <a:p>
            <a:r>
              <a:rPr lang="pl-PL" sz="3200" b="1" dirty="0"/>
              <a:t>B</a:t>
            </a:r>
            <a:r>
              <a:rPr lang="pl-PL" sz="3200" dirty="0"/>
              <a:t> – brzegi: są postrzępione;</a:t>
            </a:r>
          </a:p>
          <a:p>
            <a:r>
              <a:rPr lang="pl-PL" sz="3200" dirty="0"/>
              <a:t> </a:t>
            </a:r>
          </a:p>
          <a:p>
            <a:endParaRPr lang="pl-PL" sz="2400" dirty="0"/>
          </a:p>
        </p:txBody>
      </p:sp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EC672D85-521B-446B-9AC2-1FD5948A75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0433" r="-1634" b="20755"/>
          <a:stretch/>
        </p:blipFill>
        <p:spPr>
          <a:xfrm>
            <a:off x="5385047" y="219046"/>
            <a:ext cx="5967166" cy="6419908"/>
          </a:xfrm>
        </p:spPr>
      </p:pic>
    </p:spTree>
    <p:extLst>
      <p:ext uri="{BB962C8B-B14F-4D97-AF65-F5344CB8AC3E}">
        <p14:creationId xmlns:p14="http://schemas.microsoft.com/office/powerpoint/2010/main" val="200630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212C9E-6928-4B0B-865F-17F1F00E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7655"/>
            <a:ext cx="3932237" cy="21306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5E8D0D71-6747-40E3-B09E-6A2FD73703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11" r="78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A77B901-512D-4C42-A138-B2AE1B71C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336" y="1198485"/>
            <a:ext cx="4067513" cy="4377540"/>
          </a:xfrm>
        </p:spPr>
        <p:txBody>
          <a:bodyPr>
            <a:normAutofit fontScale="85000" lnSpcReduction="20000"/>
          </a:bodyPr>
          <a:lstStyle/>
          <a:p>
            <a:r>
              <a:rPr lang="pl-PL" sz="3800" b="1" dirty="0"/>
              <a:t>C</a:t>
            </a:r>
            <a:r>
              <a:rPr lang="pl-PL" sz="3800" dirty="0"/>
              <a:t> – kolor: różnorodny, od jasnobrązowego po czarny, zwykle z nierównomiernym rozkładem barwnika;</a:t>
            </a:r>
          </a:p>
          <a:p>
            <a:r>
              <a:rPr lang="pl-PL" sz="3800" b="1" dirty="0"/>
              <a:t>D</a:t>
            </a:r>
            <a:r>
              <a:rPr lang="pl-PL" sz="3800" dirty="0"/>
              <a:t> – średnica: większa niż 5 mm lub szybko powiększająca się;</a:t>
            </a:r>
          </a:p>
          <a:p>
            <a:r>
              <a:rPr lang="pl-PL" sz="3800" b="1" dirty="0"/>
              <a:t>E</a:t>
            </a:r>
            <a:r>
              <a:rPr lang="pl-PL" sz="3800" dirty="0"/>
              <a:t> – uwypuklenie powierzchni ponad poziom skóry.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26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B522ECA-0B4F-43FC-AF41-3FBE4C14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19" y="195262"/>
            <a:ext cx="3781425" cy="64674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FA4BE7F-2DA0-47B4-ABC1-A0A484D7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488" y="1362075"/>
            <a:ext cx="7778512" cy="31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0A018E-5D98-4209-B05F-6B877D92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rgbClr val="002060"/>
                </a:solidFill>
              </a:rPr>
              <a:t>Leczenie czerniaka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F69122-F5DA-414A-A798-D5C34AC1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Podstawą skutecznego leczenia czerniaka jest wczesne rozpoznanie raka i </a:t>
            </a:r>
            <a:r>
              <a:rPr lang="pl-PL" sz="3200" u="sng" dirty="0"/>
              <a:t>chirurgiczne usunięcie zmiany </a:t>
            </a:r>
            <a:r>
              <a:rPr lang="pl-PL" sz="3200" dirty="0"/>
              <a:t>skórnej z zachowaniem marginesu zdrowych tkanek. Przy czerniakach bardzo często obserwuje się zmiany w regionalnych węzłach chłonnych, więc jeśli jest to konieczne, wykonuje się także </a:t>
            </a:r>
            <a:r>
              <a:rPr lang="pl-PL" sz="3200" u="sng" dirty="0" err="1"/>
              <a:t>limfadenektomię</a:t>
            </a:r>
            <a:r>
              <a:rPr lang="pl-PL" sz="3200" u="sng" dirty="0"/>
              <a:t>.</a:t>
            </a:r>
            <a:r>
              <a:rPr lang="pl-PL" sz="3200" dirty="0"/>
              <a:t> Jako leczenie uzupełniające najczęściej stosuje się </a:t>
            </a:r>
            <a:r>
              <a:rPr lang="pl-PL" sz="3200" u="sng" dirty="0"/>
              <a:t>chemioterapię</a:t>
            </a:r>
            <a:r>
              <a:rPr lang="pl-PL" sz="3200" dirty="0"/>
              <a:t> lub </a:t>
            </a:r>
            <a:r>
              <a:rPr lang="pl-PL" sz="3200" u="sng" dirty="0"/>
              <a:t>immunoterapię</a:t>
            </a:r>
            <a:r>
              <a:rPr lang="pl-PL" sz="3200" dirty="0"/>
              <a:t>, rzadziej zaś </a:t>
            </a:r>
            <a:r>
              <a:rPr lang="pl-PL" sz="3200" u="sng" dirty="0"/>
              <a:t>radioterapię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952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B08EE0E-FB9E-413E-99C4-FA144E7B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60" y="146019"/>
            <a:ext cx="504182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6893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310</Words>
  <Application>Microsoft Office PowerPoint</Application>
  <PresentationFormat>Panoramiczny</PresentationFormat>
  <Paragraphs>23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CZERNIAK</vt:lpstr>
      <vt:lpstr>Definicja i przyczyny</vt:lpstr>
      <vt:lpstr>Prezentacja programu PowerPoint</vt:lpstr>
      <vt:lpstr>Prezentacja programu PowerPoint</vt:lpstr>
      <vt:lpstr> Wygląd             i objawy</vt:lpstr>
      <vt:lpstr>Prezentacja programu PowerPoint</vt:lpstr>
      <vt:lpstr>Prezentacja programu PowerPoint</vt:lpstr>
      <vt:lpstr>Leczenie czerniaka</vt:lpstr>
      <vt:lpstr>Prezentacja programu PowerPoint</vt:lpstr>
      <vt:lpstr>Zapobieganie chorobie</vt:lpstr>
      <vt:lpstr>Prezentacja programu PowerPoint</vt:lpstr>
      <vt:lpstr>Prezentacja programu PowerPoint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CZERNIAK</dc:title>
  <dc:creator>Anna Labuda</dc:creator>
  <cp:lastModifiedBy>Anna Labuda</cp:lastModifiedBy>
  <cp:revision>19</cp:revision>
  <dcterms:created xsi:type="dcterms:W3CDTF">2022-11-29T16:19:32Z</dcterms:created>
  <dcterms:modified xsi:type="dcterms:W3CDTF">2022-11-30T18:10:13Z</dcterms:modified>
</cp:coreProperties>
</file>